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62" r:id="rId2"/>
    <p:sldId id="326" r:id="rId3"/>
    <p:sldId id="329" r:id="rId4"/>
    <p:sldId id="330" r:id="rId5"/>
    <p:sldId id="331" r:id="rId6"/>
    <p:sldId id="333" r:id="rId7"/>
    <p:sldId id="332" r:id="rId8"/>
    <p:sldId id="325" r:id="rId9"/>
    <p:sldId id="341" r:id="rId10"/>
    <p:sldId id="334" r:id="rId11"/>
    <p:sldId id="335" r:id="rId12"/>
    <p:sldId id="336" r:id="rId13"/>
    <p:sldId id="337" r:id="rId14"/>
    <p:sldId id="338" r:id="rId15"/>
    <p:sldId id="342" r:id="rId16"/>
    <p:sldId id="339" r:id="rId17"/>
    <p:sldId id="278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641163C-F5EE-484C-B76B-B16480A6A6C4}">
          <p14:sldIdLst>
            <p14:sldId id="262"/>
          </p14:sldIdLst>
        </p14:section>
        <p14:section name="Arrays" id="{0A381E51-36FC-034F-A096-190EE2DBFA38}">
          <p14:sldIdLst>
            <p14:sldId id="326"/>
            <p14:sldId id="329"/>
            <p14:sldId id="330"/>
            <p14:sldId id="331"/>
            <p14:sldId id="333"/>
            <p14:sldId id="332"/>
          </p14:sldIdLst>
        </p14:section>
        <p14:section name="Strings" id="{3F9E85CF-64F4-194D-BC85-0C79DBFA51C6}">
          <p14:sldIdLst>
            <p14:sldId id="325"/>
            <p14:sldId id="341"/>
            <p14:sldId id="334"/>
            <p14:sldId id="335"/>
            <p14:sldId id="336"/>
            <p14:sldId id="337"/>
            <p14:sldId id="338"/>
            <p14:sldId id="342"/>
            <p14:sldId id="339"/>
          </p14:sldIdLst>
        </p14:section>
        <p14:section name="Structs" id="{CC63BF1F-D5A6-E240-9AB3-B50B6A040D76}">
          <p14:sldIdLst>
            <p14:sldId id="27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48" autoAdjust="0"/>
    <p:restoredTop sz="94694" autoAdjust="0"/>
  </p:normalViewPr>
  <p:slideViewPr>
    <p:cSldViewPr snapToGrid="0" snapToObjects="1">
      <p:cViewPr varScale="1">
        <p:scale>
          <a:sx n="121" d="100"/>
          <a:sy n="121" d="100"/>
        </p:scale>
        <p:origin x="96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68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543A92-61AB-9042-B67F-4F9BC53494CB}" type="datetimeFigureOut">
              <a:rPr lang="en-US" smtClean="0"/>
              <a:t>10/23/19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80F6FC-D9F4-A448-A571-0190E901F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468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885833"/>
            <a:ext cx="7772400" cy="1470025"/>
          </a:xfrm>
        </p:spPr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3886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slide subtitle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685800" y="3368360"/>
            <a:ext cx="4563533" cy="0"/>
          </a:xfrm>
          <a:prstGeom prst="line">
            <a:avLst/>
          </a:prstGeom>
          <a:ln w="19050" cmpd="sng">
            <a:solidFill>
              <a:schemeClr val="bg2"/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UOSignature-107-WHT-4C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3650" y="6052278"/>
            <a:ext cx="27432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418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00201"/>
            <a:ext cx="8229600" cy="4292600"/>
          </a:xfrm>
        </p:spPr>
        <p:txBody>
          <a:bodyPr/>
          <a:lstStyle>
            <a:lvl1pPr marL="0" indent="0">
              <a:buFontTx/>
              <a:buNone/>
              <a:defRPr b="0" i="0">
                <a:latin typeface="Helvetica"/>
                <a:cs typeface="Helvetica"/>
              </a:defRPr>
            </a:lvl1pPr>
            <a:lvl2pPr>
              <a:defRPr b="0" i="0">
                <a:latin typeface="Helvetica"/>
                <a:cs typeface="Helvetica"/>
              </a:defRPr>
            </a:lvl2pPr>
            <a:lvl3pPr>
              <a:defRPr b="0" i="0">
                <a:latin typeface="Helvetica"/>
                <a:cs typeface="Helvetica"/>
              </a:defRPr>
            </a:lvl3pPr>
            <a:lvl4pPr>
              <a:defRPr b="0" i="0">
                <a:latin typeface="Helvetica"/>
                <a:cs typeface="Helvetica"/>
              </a:defRPr>
            </a:lvl4pPr>
            <a:lvl5pPr>
              <a:defRPr b="0" i="0">
                <a:latin typeface="Helvetica"/>
                <a:cs typeface="Helvetica"/>
              </a:defRPr>
            </a:lvl5pPr>
          </a:lstStyle>
          <a:p>
            <a:pPr lvl="0"/>
            <a:r>
              <a:rPr lang="en-US" dirty="0"/>
              <a:t>Click to edit subtitle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3" descr="UO-Logo-107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320" y="6024880"/>
            <a:ext cx="698500" cy="571500"/>
          </a:xfrm>
          <a:prstGeom prst="rect">
            <a:avLst/>
          </a:prstGeom>
        </p:spPr>
      </p:pic>
      <p:cxnSp>
        <p:nvCxnSpPr>
          <p:cNvPr id="5" name="Straight Connector 4"/>
          <p:cNvCxnSpPr/>
          <p:nvPr userDrawn="1"/>
        </p:nvCxnSpPr>
        <p:spPr>
          <a:xfrm>
            <a:off x="457200" y="1526342"/>
            <a:ext cx="4563533" cy="0"/>
          </a:xfrm>
          <a:prstGeom prst="line">
            <a:avLst/>
          </a:prstGeom>
          <a:ln w="19050" cmpd="sng">
            <a:solidFill>
              <a:schemeClr val="bg2"/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71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221480"/>
          </a:xfrm>
        </p:spPr>
        <p:txBody>
          <a:bodyPr/>
          <a:lstStyle>
            <a:lvl1pPr>
              <a:defRPr sz="2800" b="0" i="0">
                <a:latin typeface="Helvetica"/>
                <a:cs typeface="Helvetica"/>
              </a:defRPr>
            </a:lvl1pPr>
            <a:lvl2pPr>
              <a:defRPr sz="2400">
                <a:latin typeface="Helvetica"/>
                <a:cs typeface="Helvetica"/>
              </a:defRPr>
            </a:lvl2pPr>
            <a:lvl3pPr>
              <a:defRPr sz="2000">
                <a:latin typeface="Helvetica"/>
                <a:cs typeface="Helvetica"/>
              </a:defRPr>
            </a:lvl3pPr>
            <a:lvl4pPr>
              <a:defRPr sz="1800">
                <a:latin typeface="Helvetica"/>
                <a:cs typeface="Helvetica"/>
              </a:defRPr>
            </a:lvl4pPr>
            <a:lvl5pPr>
              <a:defRPr sz="1800">
                <a:latin typeface="Helvetica"/>
                <a:cs typeface="Helvetic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221481"/>
          </a:xfrm>
        </p:spPr>
        <p:txBody>
          <a:bodyPr/>
          <a:lstStyle>
            <a:lvl1pPr>
              <a:defRPr sz="2800" b="0" i="0">
                <a:solidFill>
                  <a:schemeClr val="bg1"/>
                </a:solidFill>
                <a:latin typeface="Helvetica"/>
                <a:cs typeface="Helvetica"/>
              </a:defRPr>
            </a:lvl1pPr>
            <a:lvl2pPr>
              <a:defRPr sz="2400">
                <a:solidFill>
                  <a:schemeClr val="bg1"/>
                </a:solidFill>
                <a:latin typeface="Helvetica"/>
                <a:cs typeface="Helvetica"/>
              </a:defRPr>
            </a:lvl2pPr>
            <a:lvl3pPr>
              <a:defRPr sz="2000">
                <a:solidFill>
                  <a:schemeClr val="bg1"/>
                </a:solidFill>
                <a:latin typeface="Helvetica"/>
                <a:cs typeface="Helvetica"/>
              </a:defRPr>
            </a:lvl3pPr>
            <a:lvl4pPr>
              <a:defRPr sz="1800">
                <a:solidFill>
                  <a:schemeClr val="bg1"/>
                </a:solidFill>
                <a:latin typeface="Helvetica"/>
                <a:cs typeface="Helvetica"/>
              </a:defRPr>
            </a:lvl4pPr>
            <a:lvl5pPr>
              <a:defRPr sz="1800">
                <a:solidFill>
                  <a:schemeClr val="bg1"/>
                </a:solidFill>
                <a:latin typeface="Helvetica"/>
                <a:cs typeface="Helvetic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57200" y="1417638"/>
            <a:ext cx="4563533" cy="0"/>
          </a:xfrm>
          <a:prstGeom prst="line">
            <a:avLst/>
          </a:prstGeom>
          <a:ln w="19050" cmpd="sng">
            <a:solidFill>
              <a:schemeClr val="bg2"/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UO-Logo-107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320" y="6022340"/>
            <a:ext cx="698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505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84480"/>
            <a:ext cx="4038600" cy="5648961"/>
          </a:xfrm>
        </p:spPr>
        <p:txBody>
          <a:bodyPr/>
          <a:lstStyle>
            <a:lvl1pPr>
              <a:defRPr sz="2800" b="0" i="0">
                <a:latin typeface="Helvetica"/>
                <a:cs typeface="Helvetica"/>
              </a:defRPr>
            </a:lvl1pPr>
            <a:lvl2pPr>
              <a:defRPr sz="2400">
                <a:latin typeface="Helvetica"/>
                <a:cs typeface="Helvetica"/>
              </a:defRPr>
            </a:lvl2pPr>
            <a:lvl3pPr>
              <a:defRPr sz="2000">
                <a:latin typeface="Helvetica"/>
                <a:cs typeface="Helvetica"/>
              </a:defRPr>
            </a:lvl3pPr>
            <a:lvl4pPr>
              <a:defRPr sz="1800">
                <a:latin typeface="Helvetica"/>
                <a:cs typeface="Helvetica"/>
              </a:defRPr>
            </a:lvl4pPr>
            <a:lvl5pPr>
              <a:defRPr sz="1800">
                <a:latin typeface="Helvetica"/>
                <a:cs typeface="Helvetic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84481"/>
            <a:ext cx="4038600" cy="5648960"/>
          </a:xfrm>
        </p:spPr>
        <p:txBody>
          <a:bodyPr/>
          <a:lstStyle>
            <a:lvl1pPr>
              <a:defRPr sz="2800" b="0" i="0">
                <a:latin typeface="Helvetica"/>
                <a:cs typeface="Helvetica"/>
              </a:defRPr>
            </a:lvl1pPr>
            <a:lvl2pPr>
              <a:defRPr sz="2400">
                <a:latin typeface="Helvetica"/>
                <a:cs typeface="Helvetica"/>
              </a:defRPr>
            </a:lvl2pPr>
            <a:lvl3pPr>
              <a:defRPr sz="2000">
                <a:latin typeface="Helvetica"/>
                <a:cs typeface="Helvetica"/>
              </a:defRPr>
            </a:lvl3pPr>
            <a:lvl4pPr>
              <a:defRPr sz="1800">
                <a:latin typeface="Helvetica"/>
                <a:cs typeface="Helvetica"/>
              </a:defRPr>
            </a:lvl4pPr>
            <a:lvl5pPr>
              <a:defRPr sz="1800">
                <a:latin typeface="Helvetica"/>
                <a:cs typeface="Helvetica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 descr="UO-Logo-107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320" y="6022340"/>
            <a:ext cx="698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739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457200" y="1417638"/>
            <a:ext cx="4563533" cy="0"/>
          </a:xfrm>
          <a:prstGeom prst="line">
            <a:avLst/>
          </a:prstGeom>
          <a:ln w="19050" cmpd="sng">
            <a:solidFill>
              <a:schemeClr val="bg2"/>
            </a:solidFill>
            <a:headEnd type="oval"/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UO-Logo-107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320" y="6022340"/>
            <a:ext cx="698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802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5309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 descr="mesh.png"/>
          <p:cNvPicPr>
            <a:picLocks noChangeAspect="1"/>
          </p:cNvPicPr>
          <p:nvPr/>
        </p:nvPicPr>
        <p:blipFill rotWithShape="1">
          <a:blip r:embed="rId8">
            <a:alphaModFix amt="4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4" r="6484" b="67183"/>
          <a:stretch/>
        </p:blipFill>
        <p:spPr>
          <a:xfrm>
            <a:off x="0" y="4325518"/>
            <a:ext cx="9144000" cy="253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1" r:id="rId4"/>
    <p:sldLayoutId id="2147483654" r:id="rId5"/>
    <p:sldLayoutId id="2147483662" r:id="rId6"/>
  </p:sldLayoutIdLst>
  <p:txStyles>
    <p:titleStyle>
      <a:lvl1pPr algn="l" defTabSz="457200" rtl="0" eaLnBrk="1" latinLnBrk="0" hangingPunct="1">
        <a:spcBef>
          <a:spcPct val="0"/>
        </a:spcBef>
        <a:buNone/>
        <a:defRPr sz="4800" b="0" i="0" kern="1200">
          <a:solidFill>
            <a:srgbClr val="FFFFFF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Tx/>
        <a:buSzPct val="100000"/>
        <a:buFontTx/>
        <a:buBlip>
          <a:blip r:embed="rId9"/>
        </a:buBlip>
        <a:defRPr sz="3200" b="0" i="0" kern="1200">
          <a:solidFill>
            <a:srgbClr val="FFFFFF"/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ClrTx/>
        <a:buSzPct val="100000"/>
        <a:buFontTx/>
        <a:buBlip>
          <a:blip r:embed="rId9"/>
        </a:buBlip>
        <a:defRPr sz="2800" b="0" i="0" kern="1200">
          <a:solidFill>
            <a:srgbClr val="FFFFFF"/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ClrTx/>
        <a:buSzPct val="100000"/>
        <a:buFontTx/>
        <a:buBlip>
          <a:blip r:embed="rId9"/>
        </a:buBlip>
        <a:defRPr sz="2400" b="0" i="0" kern="1200">
          <a:solidFill>
            <a:srgbClr val="FFFFFF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ClrTx/>
        <a:buSzPct val="100000"/>
        <a:buFontTx/>
        <a:buBlip>
          <a:blip r:embed="rId9"/>
        </a:buBlip>
        <a:defRPr sz="2000" b="0" i="0" kern="1200">
          <a:solidFill>
            <a:srgbClr val="FFFFFF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ClrTx/>
        <a:buSzPct val="100000"/>
        <a:buFontTx/>
        <a:buBlip>
          <a:blip r:embed="rId9"/>
        </a:buBlip>
        <a:defRPr sz="2000" b="0" i="0" kern="1200">
          <a:solidFill>
            <a:srgbClr val="FFFFFF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CIS212 Lab Week #4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6976872" cy="1752600"/>
          </a:xfrm>
        </p:spPr>
        <p:txBody>
          <a:bodyPr>
            <a:normAutofit/>
          </a:bodyPr>
          <a:lstStyle/>
          <a:p>
            <a:r>
              <a:rPr lang="en-US" sz="3600" dirty="0"/>
              <a:t>Extending the C Basics – Arrays &amp; Strings</a:t>
            </a:r>
          </a:p>
        </p:txBody>
      </p:sp>
    </p:spTree>
    <p:extLst>
      <p:ext uri="{BB962C8B-B14F-4D97-AF65-F5344CB8AC3E}">
        <p14:creationId xmlns:p14="http://schemas.microsoft.com/office/powerpoint/2010/main" val="2238355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ED9F0-98AE-1B42-AD58-8189F00A0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 by Bit… Too Much!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83B3A-3FC3-CF48-92DC-99D3EE401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Just like arrays, but with </a:t>
            </a:r>
            <a:r>
              <a:rPr lang="en-US" dirty="0">
                <a:latin typeface="Courier" pitchFamily="2" charset="0"/>
              </a:rPr>
              <a:t>char</a:t>
            </a:r>
          </a:p>
          <a:p>
            <a:endParaRPr lang="en-US" dirty="0">
              <a:latin typeface="Helvetica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Helvetica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Helvetica" pitchFamily="2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Helvetica" pitchFamily="2" charset="0"/>
              </a:rPr>
              <a:t>Too much of a hassle! </a:t>
            </a:r>
            <a:r>
              <a:rPr lang="en-US" dirty="0">
                <a:solidFill>
                  <a:srgbClr val="FFFF00"/>
                </a:solidFill>
                <a:latin typeface="Helvetica" pitchFamily="2" charset="0"/>
              </a:rPr>
              <a:t>What’s a better way?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>
              <a:latin typeface="Helvetica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B4A186-F68D-DA49-AA86-3D9766B22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00" y="4794492"/>
            <a:ext cx="3759200" cy="1574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D4AD6C-EB62-D443-A74A-BF2BCB957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550" y="2252158"/>
            <a:ext cx="56769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845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38826-A0F0-A546-A43E-CC49D53BE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D2BC9-C5B2-D74A-A32D-E937AEA25B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There’s a whole library!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/>
              <a:t>Import </a:t>
            </a:r>
            <a:r>
              <a:rPr lang="en-US" dirty="0" err="1">
                <a:latin typeface="Courier" pitchFamily="2" charset="0"/>
              </a:rPr>
              <a:t>string.h</a:t>
            </a:r>
            <a:r>
              <a:rPr lang="en-US" dirty="0"/>
              <a:t> for the full list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 few ones we will focus on: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Courier" pitchFamily="2" charset="0"/>
              </a:rPr>
              <a:t>strcpy</a:t>
            </a:r>
            <a:endParaRPr lang="en-US" dirty="0">
              <a:latin typeface="Courier" pitchFamily="2" charset="0"/>
            </a:endParaRP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Courier" pitchFamily="2" charset="0"/>
              </a:rPr>
              <a:t>strcat</a:t>
            </a:r>
            <a:endParaRPr lang="en-US" dirty="0">
              <a:latin typeface="Courier" pitchFamily="2" charset="0"/>
            </a:endParaRP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Courier" pitchFamily="2" charset="0"/>
              </a:rPr>
              <a:t>strcmp</a:t>
            </a:r>
            <a:endParaRPr lang="en-US" dirty="0">
              <a:latin typeface="Courier" pitchFamily="2" charset="0"/>
            </a:endParaRP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Courier" pitchFamily="2" charset="0"/>
              </a:rPr>
              <a:t>strlen</a:t>
            </a:r>
            <a:endParaRPr lang="en-US" dirty="0">
              <a:latin typeface="Couri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7664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52A77-100D-524F-B5A4-EBFF70861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and Paste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4A916-1FCF-5647-95C3-67C11DF0F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urier" pitchFamily="2" charset="0"/>
              </a:rPr>
              <a:t>char* </a:t>
            </a:r>
            <a:r>
              <a:rPr lang="en-US" sz="2400" dirty="0" err="1">
                <a:solidFill>
                  <a:srgbClr val="FFFF00"/>
                </a:solidFill>
                <a:latin typeface="Courier" pitchFamily="2" charset="0"/>
              </a:rPr>
              <a:t>strcpy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92D050"/>
                </a:solidFill>
                <a:latin typeface="Courier" pitchFamily="2" charset="0"/>
              </a:rPr>
              <a:t>char* </a:t>
            </a:r>
            <a:r>
              <a:rPr lang="en-US" sz="2400" dirty="0" err="1">
                <a:solidFill>
                  <a:srgbClr val="92D050"/>
                </a:solidFill>
                <a:latin typeface="Courier" pitchFamily="2" charset="0"/>
              </a:rPr>
              <a:t>dest</a:t>
            </a:r>
            <a:r>
              <a:rPr lang="en-US" sz="2400" dirty="0">
                <a:latin typeface="Courier" pitchFamily="2" charset="0"/>
              </a:rPr>
              <a:t>, </a:t>
            </a:r>
            <a:r>
              <a:rPr lang="en-US" sz="2400" dirty="0" err="1">
                <a:solidFill>
                  <a:srgbClr val="00B0F0"/>
                </a:solidFill>
                <a:latin typeface="Courier" pitchFamily="2" charset="0"/>
              </a:rPr>
              <a:t>const</a:t>
            </a:r>
            <a:r>
              <a:rPr lang="en-US" sz="2400" dirty="0">
                <a:solidFill>
                  <a:srgbClr val="00B0F0"/>
                </a:solidFill>
                <a:latin typeface="Courier" pitchFamily="2" charset="0"/>
              </a:rPr>
              <a:t> char* </a:t>
            </a:r>
            <a:r>
              <a:rPr lang="en-US" sz="2400" dirty="0" err="1">
                <a:solidFill>
                  <a:srgbClr val="00B0F0"/>
                </a:solidFill>
                <a:latin typeface="Courier" pitchFamily="2" charset="0"/>
              </a:rPr>
              <a:t>src</a:t>
            </a:r>
            <a:r>
              <a:rPr lang="en-US" sz="2400" dirty="0">
                <a:latin typeface="Courier" pitchFamily="2" charset="0"/>
              </a:rPr>
              <a:t>)</a:t>
            </a:r>
          </a:p>
          <a:p>
            <a:pPr algn="ctr"/>
            <a:endParaRPr lang="en-US" sz="2400" dirty="0">
              <a:latin typeface="Courier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Copies the string </a:t>
            </a:r>
            <a:r>
              <a:rPr lang="en-US" sz="2400" dirty="0" err="1">
                <a:solidFill>
                  <a:srgbClr val="00B0F0"/>
                </a:solidFill>
                <a:latin typeface="Courier" pitchFamily="2" charset="0"/>
              </a:rPr>
              <a:t>src</a:t>
            </a: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 into the variable </a:t>
            </a:r>
            <a:r>
              <a:rPr lang="en-US" sz="2400" dirty="0" err="1">
                <a:solidFill>
                  <a:srgbClr val="92D050"/>
                </a:solidFill>
                <a:latin typeface="Courier" pitchFamily="2" charset="0"/>
              </a:rPr>
              <a:t>dest</a:t>
            </a: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, </a:t>
            </a:r>
            <a:r>
              <a:rPr lang="en-US" sz="2400" dirty="0">
                <a:solidFill>
                  <a:srgbClr val="FF0000"/>
                </a:solidFill>
                <a:latin typeface="Helvetica" pitchFamily="2" charset="0"/>
              </a:rPr>
              <a:t>returning</a:t>
            </a: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 the resulting string in </a:t>
            </a:r>
            <a:r>
              <a:rPr lang="en-US" sz="2400" dirty="0" err="1">
                <a:solidFill>
                  <a:srgbClr val="92D050"/>
                </a:solidFill>
                <a:latin typeface="Courier" pitchFamily="2" charset="0"/>
              </a:rPr>
              <a:t>dest</a:t>
            </a: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Example: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CD6DF7-204C-E645-88E4-232000742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855" y="3283111"/>
            <a:ext cx="5147840" cy="357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317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BF56B-1D26-D048-8814-69389C12B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Smoosh Everything Together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BED6983-2DDF-4C4A-A32F-00E22BD030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  <a:latin typeface="Courier" pitchFamily="2" charset="0"/>
              </a:rPr>
              <a:t>char* </a:t>
            </a:r>
            <a:r>
              <a:rPr lang="en-US" sz="2400" dirty="0" err="1">
                <a:solidFill>
                  <a:srgbClr val="FFFF00"/>
                </a:solidFill>
                <a:latin typeface="Courier" pitchFamily="2" charset="0"/>
              </a:rPr>
              <a:t>strcat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92D050"/>
                </a:solidFill>
                <a:latin typeface="Courier" pitchFamily="2" charset="0"/>
              </a:rPr>
              <a:t>char* </a:t>
            </a:r>
            <a:r>
              <a:rPr lang="en-US" sz="2400" dirty="0" err="1">
                <a:solidFill>
                  <a:srgbClr val="92D050"/>
                </a:solidFill>
                <a:latin typeface="Courier" pitchFamily="2" charset="0"/>
              </a:rPr>
              <a:t>dest</a:t>
            </a:r>
            <a:r>
              <a:rPr lang="en-US" sz="2400" dirty="0">
                <a:latin typeface="Courier" pitchFamily="2" charset="0"/>
              </a:rPr>
              <a:t>, </a:t>
            </a:r>
            <a:r>
              <a:rPr lang="en-US" sz="2400" dirty="0" err="1">
                <a:solidFill>
                  <a:srgbClr val="00B0F0"/>
                </a:solidFill>
                <a:latin typeface="Courier" pitchFamily="2" charset="0"/>
              </a:rPr>
              <a:t>const</a:t>
            </a:r>
            <a:r>
              <a:rPr lang="en-US" sz="2400" dirty="0">
                <a:solidFill>
                  <a:srgbClr val="00B0F0"/>
                </a:solidFill>
                <a:latin typeface="Courier" pitchFamily="2" charset="0"/>
              </a:rPr>
              <a:t> char* </a:t>
            </a:r>
            <a:r>
              <a:rPr lang="en-US" sz="2400" dirty="0" err="1">
                <a:solidFill>
                  <a:srgbClr val="00B0F0"/>
                </a:solidFill>
                <a:latin typeface="Courier" pitchFamily="2" charset="0"/>
              </a:rPr>
              <a:t>src</a:t>
            </a:r>
            <a:r>
              <a:rPr lang="en-US" sz="2400" dirty="0">
                <a:latin typeface="Courier" pitchFamily="2" charset="0"/>
              </a:rPr>
              <a:t>)</a:t>
            </a:r>
          </a:p>
          <a:p>
            <a:pPr algn="ctr"/>
            <a:endParaRPr lang="en-US" sz="2400" dirty="0">
              <a:latin typeface="Courier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Appends the string </a:t>
            </a:r>
            <a:r>
              <a:rPr lang="en-US" sz="2400" dirty="0" err="1">
                <a:solidFill>
                  <a:srgbClr val="00B0F0"/>
                </a:solidFill>
                <a:latin typeface="Courier" pitchFamily="2" charset="0"/>
              </a:rPr>
              <a:t>src</a:t>
            </a: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 onto the end of the variable </a:t>
            </a:r>
            <a:r>
              <a:rPr lang="en-US" sz="2400" dirty="0" err="1">
                <a:solidFill>
                  <a:srgbClr val="92D050"/>
                </a:solidFill>
                <a:latin typeface="Courier" pitchFamily="2" charset="0"/>
              </a:rPr>
              <a:t>dest</a:t>
            </a: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, </a:t>
            </a:r>
            <a:r>
              <a:rPr lang="en-US" sz="2400" dirty="0">
                <a:solidFill>
                  <a:srgbClr val="FF0000"/>
                </a:solidFill>
                <a:latin typeface="Helvetica" pitchFamily="2" charset="0"/>
              </a:rPr>
              <a:t>returning</a:t>
            </a: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 the resulting string in </a:t>
            </a:r>
            <a:r>
              <a:rPr lang="en-US" sz="2400" dirty="0" err="1">
                <a:solidFill>
                  <a:srgbClr val="92D050"/>
                </a:solidFill>
                <a:latin typeface="Courier" pitchFamily="2" charset="0"/>
              </a:rPr>
              <a:t>dest</a:t>
            </a: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Example: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FF00"/>
                </a:solidFill>
                <a:latin typeface="Helvetica" pitchFamily="2" charset="0"/>
              </a:rPr>
              <a:t>Why are these </a:t>
            </a:r>
          </a:p>
          <a:p>
            <a:r>
              <a:rPr lang="en-US" sz="1600" dirty="0">
                <a:solidFill>
                  <a:srgbClr val="FFFF00"/>
                </a:solidFill>
                <a:latin typeface="Helvetica" pitchFamily="2" charset="0"/>
              </a:rPr>
              <a:t>	important?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A726B2-3181-7A4F-922C-3E0527981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661" y="3385366"/>
            <a:ext cx="6574420" cy="3223661"/>
          </a:xfrm>
          <a:prstGeom prst="rect">
            <a:avLst/>
          </a:prstGeom>
        </p:spPr>
      </p:pic>
      <p:sp>
        <p:nvSpPr>
          <p:cNvPr id="8" name="Donut 7">
            <a:extLst>
              <a:ext uri="{FF2B5EF4-FFF2-40B4-BE49-F238E27FC236}">
                <a16:creationId xmlns:a16="http://schemas.microsoft.com/office/drawing/2014/main" id="{D663AB93-6D24-DB49-8067-5CA42470129A}"/>
              </a:ext>
            </a:extLst>
          </p:cNvPr>
          <p:cNvSpPr/>
          <p:nvPr/>
        </p:nvSpPr>
        <p:spPr>
          <a:xfrm>
            <a:off x="4097439" y="4282638"/>
            <a:ext cx="555585" cy="300938"/>
          </a:xfrm>
          <a:prstGeom prst="donut">
            <a:avLst>
              <a:gd name="adj" fmla="val 8706"/>
            </a:avLst>
          </a:prstGeom>
          <a:solidFill>
            <a:srgbClr val="FFFF00"/>
          </a:solidFill>
          <a:ln>
            <a:solidFill>
              <a:schemeClr val="accent5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9" name="Donut 8">
            <a:extLst>
              <a:ext uri="{FF2B5EF4-FFF2-40B4-BE49-F238E27FC236}">
                <a16:creationId xmlns:a16="http://schemas.microsoft.com/office/drawing/2014/main" id="{CC1BB3BF-DAA3-E744-9822-48E32B50763E}"/>
              </a:ext>
            </a:extLst>
          </p:cNvPr>
          <p:cNvSpPr/>
          <p:nvPr/>
        </p:nvSpPr>
        <p:spPr>
          <a:xfrm>
            <a:off x="4215114" y="4562359"/>
            <a:ext cx="555585" cy="300938"/>
          </a:xfrm>
          <a:prstGeom prst="donut">
            <a:avLst>
              <a:gd name="adj" fmla="val 8706"/>
            </a:avLst>
          </a:prstGeom>
          <a:solidFill>
            <a:srgbClr val="FFFF00"/>
          </a:solidFill>
          <a:ln>
            <a:solidFill>
              <a:schemeClr val="accent5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8DBBCEF-C94D-514C-90FC-8F2FFD0B28EB}"/>
              </a:ext>
            </a:extLst>
          </p:cNvPr>
          <p:cNvCxnSpPr>
            <a:endCxn id="8" idx="2"/>
          </p:cNvCxnSpPr>
          <p:nvPr/>
        </p:nvCxnSpPr>
        <p:spPr>
          <a:xfrm flipV="1">
            <a:off x="2152891" y="4433107"/>
            <a:ext cx="1944548" cy="63660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C9E93EC-8558-4C4D-A907-F55AEA042D36}"/>
              </a:ext>
            </a:extLst>
          </p:cNvPr>
          <p:cNvCxnSpPr>
            <a:cxnSpLocks/>
            <a:endCxn id="9" idx="2"/>
          </p:cNvCxnSpPr>
          <p:nvPr/>
        </p:nvCxnSpPr>
        <p:spPr>
          <a:xfrm flipV="1">
            <a:off x="2152891" y="4712828"/>
            <a:ext cx="2062223" cy="35688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263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B6BA9-862F-F840-B978-A04E8D527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Sort!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1AE1E88-1505-7E46-B642-B4959FDC7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600201"/>
            <a:ext cx="8594203" cy="4292600"/>
          </a:xfrm>
        </p:spPr>
        <p:txBody>
          <a:bodyPr>
            <a:normAutofit/>
          </a:bodyPr>
          <a:lstStyle/>
          <a:p>
            <a:pPr algn="ctr"/>
            <a:r>
              <a:rPr lang="en-US" sz="2400" dirty="0" err="1">
                <a:solidFill>
                  <a:srgbClr val="FF0000"/>
                </a:solidFill>
                <a:latin typeface="Courier" pitchFamily="2" charset="0"/>
              </a:rPr>
              <a:t>int</a:t>
            </a:r>
            <a:r>
              <a:rPr lang="en-US" sz="2400" dirty="0">
                <a:solidFill>
                  <a:srgbClr val="FF0000"/>
                </a:solidFill>
                <a:latin typeface="Courier" pitchFamily="2" charset="0"/>
              </a:rPr>
              <a:t> </a:t>
            </a:r>
            <a:r>
              <a:rPr lang="en-US" sz="2400" dirty="0" err="1">
                <a:solidFill>
                  <a:srgbClr val="FFFF00"/>
                </a:solidFill>
                <a:latin typeface="Courier" pitchFamily="2" charset="0"/>
              </a:rPr>
              <a:t>strcmp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 err="1">
                <a:solidFill>
                  <a:srgbClr val="92D050"/>
                </a:solidFill>
                <a:latin typeface="Courier" pitchFamily="2" charset="0"/>
              </a:rPr>
              <a:t>const</a:t>
            </a:r>
            <a:r>
              <a:rPr lang="en-US" sz="2400" dirty="0">
                <a:solidFill>
                  <a:srgbClr val="92D050"/>
                </a:solidFill>
                <a:latin typeface="Courier" pitchFamily="2" charset="0"/>
              </a:rPr>
              <a:t> char* str1</a:t>
            </a:r>
            <a:r>
              <a:rPr lang="en-US" sz="2400" dirty="0">
                <a:latin typeface="Courier" pitchFamily="2" charset="0"/>
              </a:rPr>
              <a:t>, </a:t>
            </a:r>
            <a:r>
              <a:rPr lang="en-US" sz="2400" dirty="0" err="1">
                <a:solidFill>
                  <a:srgbClr val="00B0F0"/>
                </a:solidFill>
                <a:latin typeface="Courier" pitchFamily="2" charset="0"/>
              </a:rPr>
              <a:t>const</a:t>
            </a:r>
            <a:r>
              <a:rPr lang="en-US" sz="2400" dirty="0">
                <a:solidFill>
                  <a:srgbClr val="00B0F0"/>
                </a:solidFill>
                <a:latin typeface="Courier" pitchFamily="2" charset="0"/>
              </a:rPr>
              <a:t> char* str2</a:t>
            </a:r>
            <a:r>
              <a:rPr lang="en-US" sz="2400" dirty="0">
                <a:latin typeface="Courier" pitchFamily="2" charset="0"/>
              </a:rPr>
              <a:t>)</a:t>
            </a:r>
          </a:p>
          <a:p>
            <a:pPr algn="ctr"/>
            <a:endParaRPr lang="en-US" sz="2400" dirty="0">
              <a:latin typeface="Courier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Helvetica" pitchFamily="2" charset="0"/>
              </a:rPr>
              <a:t>Compares </a:t>
            </a:r>
            <a:r>
              <a:rPr lang="en-US" sz="2800" dirty="0">
                <a:solidFill>
                  <a:srgbClr val="92D050"/>
                </a:solidFill>
                <a:latin typeface="Courier" pitchFamily="2" charset="0"/>
              </a:rPr>
              <a:t>str1</a:t>
            </a:r>
            <a:r>
              <a:rPr lang="en-US" sz="2800" dirty="0">
                <a:solidFill>
                  <a:schemeClr val="bg1"/>
                </a:solidFill>
                <a:latin typeface="Helvetica" pitchFamily="2" charset="0"/>
              </a:rPr>
              <a:t> to </a:t>
            </a:r>
            <a:r>
              <a:rPr lang="en-US" sz="2800" dirty="0">
                <a:solidFill>
                  <a:srgbClr val="00B0F0"/>
                </a:solidFill>
                <a:latin typeface="Courier" pitchFamily="2" charset="0"/>
              </a:rPr>
              <a:t>str2</a:t>
            </a:r>
            <a:r>
              <a:rPr lang="en-US" sz="2800" dirty="0">
                <a:solidFill>
                  <a:schemeClr val="bg1"/>
                </a:solidFill>
                <a:latin typeface="Helvetica" pitchFamily="2" charset="0"/>
              </a:rPr>
              <a:t>, </a:t>
            </a:r>
            <a:r>
              <a:rPr lang="en-US" sz="2800" dirty="0">
                <a:solidFill>
                  <a:srgbClr val="FF0000"/>
                </a:solidFill>
                <a:latin typeface="Helvetica" pitchFamily="2" charset="0"/>
              </a:rPr>
              <a:t>returning</a:t>
            </a:r>
            <a:r>
              <a:rPr lang="en-US" sz="2800" dirty="0">
                <a:solidFill>
                  <a:schemeClr val="bg1"/>
                </a:solidFill>
                <a:latin typeface="Helvetica" pitchFamily="2" charset="0"/>
              </a:rPr>
              <a:t> an integer.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Helvetica" pitchFamily="2" charset="0"/>
              </a:rPr>
              <a:t>return</a:t>
            </a:r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 &lt; 0 if </a:t>
            </a:r>
            <a:r>
              <a:rPr lang="en-US" dirty="0">
                <a:solidFill>
                  <a:srgbClr val="92D050"/>
                </a:solidFill>
                <a:latin typeface="Courier" pitchFamily="2" charset="0"/>
              </a:rPr>
              <a:t>str1</a:t>
            </a:r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 &lt; </a:t>
            </a:r>
            <a:r>
              <a:rPr lang="en-US" dirty="0">
                <a:solidFill>
                  <a:srgbClr val="00B0F0"/>
                </a:solidFill>
                <a:latin typeface="Courier" pitchFamily="2" charset="0"/>
              </a:rPr>
              <a:t>str2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Helvetica" pitchFamily="2" charset="0"/>
              </a:rPr>
              <a:t>return </a:t>
            </a:r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= 0 if </a:t>
            </a:r>
            <a:r>
              <a:rPr lang="en-US" dirty="0">
                <a:solidFill>
                  <a:srgbClr val="92D050"/>
                </a:solidFill>
                <a:latin typeface="Courier" pitchFamily="2" charset="0"/>
              </a:rPr>
              <a:t>str1</a:t>
            </a:r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 = </a:t>
            </a:r>
            <a:r>
              <a:rPr lang="en-US" dirty="0">
                <a:solidFill>
                  <a:srgbClr val="00B0F0"/>
                </a:solidFill>
                <a:latin typeface="Courier" pitchFamily="2" charset="0"/>
              </a:rPr>
              <a:t>str2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  <a:latin typeface="Helvetica" pitchFamily="2" charset="0"/>
              </a:rPr>
              <a:t>return </a:t>
            </a:r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&gt; 0 if </a:t>
            </a:r>
            <a:r>
              <a:rPr lang="en-US" dirty="0">
                <a:solidFill>
                  <a:srgbClr val="92D050"/>
                </a:solidFill>
                <a:latin typeface="Courier" pitchFamily="2" charset="0"/>
              </a:rPr>
              <a:t>str1</a:t>
            </a:r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 &gt; </a:t>
            </a:r>
            <a:r>
              <a:rPr lang="en-US" dirty="0">
                <a:solidFill>
                  <a:srgbClr val="00B0F0"/>
                </a:solidFill>
                <a:latin typeface="Courier" pitchFamily="2" charset="0"/>
              </a:rPr>
              <a:t>str2</a:t>
            </a:r>
            <a:endParaRPr lang="en-US" dirty="0">
              <a:solidFill>
                <a:schemeClr val="bg1"/>
              </a:solidFill>
              <a:latin typeface="Helvetica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Helvetica" pitchFamily="2" charset="0"/>
              </a:rPr>
              <a:t>Example: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99C4FC8-A370-2C42-A7D0-4AB4ADBC3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650" y="1212851"/>
            <a:ext cx="58547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93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B9F89-E92D-D74B-8BF5-5806C169E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Values of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ECE8A3-3052-6B45-A0B7-6CC0A89044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Each </a:t>
            </a:r>
            <a:r>
              <a:rPr lang="en-US" dirty="0">
                <a:latin typeface="Courier" pitchFamily="2" charset="0"/>
              </a:rPr>
              <a:t>char</a:t>
            </a:r>
            <a:r>
              <a:rPr lang="en-US" dirty="0"/>
              <a:t> has an unsigned integer equivalent. 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/>
              <a:t>These values can be found on the Standard ASCII table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A1CCB5-0613-3648-82B8-3602D9115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" y="17677"/>
            <a:ext cx="9080500" cy="6197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533EEAD-AFB9-9242-B4CD-2CBD49D82257}"/>
              </a:ext>
            </a:extLst>
          </p:cNvPr>
          <p:cNvSpPr txBox="1"/>
          <p:nvPr/>
        </p:nvSpPr>
        <p:spPr>
          <a:xfrm>
            <a:off x="52545" y="6287572"/>
            <a:ext cx="8153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Using </a:t>
            </a:r>
            <a:r>
              <a:rPr lang="en-US" sz="2400" dirty="0" err="1">
                <a:solidFill>
                  <a:srgbClr val="FFFF00"/>
                </a:solidFill>
                <a:latin typeface="Courier" pitchFamily="2" charset="0"/>
              </a:rPr>
              <a:t>strcmp</a:t>
            </a:r>
            <a:r>
              <a:rPr lang="en-US" sz="2400" dirty="0">
                <a:solidFill>
                  <a:srgbClr val="FFFF00"/>
                </a:solidFill>
              </a:rPr>
              <a:t>, which will get sorted first, ”apple” or “Banana”?</a:t>
            </a:r>
          </a:p>
        </p:txBody>
      </p:sp>
    </p:spTree>
    <p:extLst>
      <p:ext uri="{BB962C8B-B14F-4D97-AF65-F5344CB8AC3E}">
        <p14:creationId xmlns:p14="http://schemas.microsoft.com/office/powerpoint/2010/main" val="1491030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AA892-6D22-934C-9411-786863C6D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Yep, Just like an Array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9C12266-FB6D-004D-BBB6-93A0C03AD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 err="1">
                <a:solidFill>
                  <a:srgbClr val="FF0000"/>
                </a:solidFill>
                <a:latin typeface="Courier" pitchFamily="2" charset="0"/>
              </a:rPr>
              <a:t>size_t</a:t>
            </a:r>
            <a:r>
              <a:rPr lang="en-US" sz="2400" dirty="0">
                <a:solidFill>
                  <a:srgbClr val="FF0000"/>
                </a:solidFill>
                <a:latin typeface="Courier" pitchFamily="2" charset="0"/>
              </a:rPr>
              <a:t> </a:t>
            </a:r>
            <a:r>
              <a:rPr lang="en-US" sz="2400" dirty="0" err="1">
                <a:solidFill>
                  <a:srgbClr val="FFFF00"/>
                </a:solidFill>
                <a:latin typeface="Courier" pitchFamily="2" charset="0"/>
              </a:rPr>
              <a:t>strlen</a:t>
            </a:r>
            <a:r>
              <a:rPr lang="en-US" sz="2400" dirty="0">
                <a:latin typeface="Courier" pitchFamily="2" charset="0"/>
              </a:rPr>
              <a:t>(</a:t>
            </a:r>
            <a:r>
              <a:rPr lang="en-US" sz="2400" dirty="0">
                <a:solidFill>
                  <a:srgbClr val="92D050"/>
                </a:solidFill>
                <a:latin typeface="Courier" pitchFamily="2" charset="0"/>
              </a:rPr>
              <a:t>char* </a:t>
            </a:r>
            <a:r>
              <a:rPr lang="en-US" sz="2400" dirty="0" err="1">
                <a:solidFill>
                  <a:srgbClr val="92D050"/>
                </a:solidFill>
                <a:latin typeface="Courier" pitchFamily="2" charset="0"/>
              </a:rPr>
              <a:t>str</a:t>
            </a:r>
            <a:r>
              <a:rPr lang="en-US" sz="2400" dirty="0">
                <a:latin typeface="Courier" pitchFamily="2" charset="0"/>
              </a:rPr>
              <a:t>)</a:t>
            </a:r>
          </a:p>
          <a:p>
            <a:pPr algn="ctr"/>
            <a:endParaRPr lang="en-US" sz="2400" dirty="0">
              <a:latin typeface="Courier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  <a:latin typeface="Helvetica" pitchFamily="2" charset="0"/>
              </a:rPr>
              <a:t>Returns </a:t>
            </a: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the length of the string </a:t>
            </a:r>
            <a:r>
              <a:rPr lang="en-US" sz="2400" dirty="0" err="1">
                <a:solidFill>
                  <a:srgbClr val="92D050"/>
                </a:solidFill>
                <a:latin typeface="Courier" pitchFamily="2" charset="0"/>
              </a:rPr>
              <a:t>str</a:t>
            </a: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, not including </a:t>
            </a:r>
            <a:r>
              <a:rPr lang="en-US" sz="2400" dirty="0">
                <a:solidFill>
                  <a:schemeClr val="bg1"/>
                </a:solidFill>
                <a:latin typeface="Courier" pitchFamily="2" charset="0"/>
              </a:rPr>
              <a:t>‘\0’</a:t>
            </a: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Helvetica" pitchFamily="2" charset="0"/>
              </a:rPr>
              <a:t>Example: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4589E8-4BB0-564D-886D-1FEB0B048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684" y="3068786"/>
            <a:ext cx="5398866" cy="338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37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93BC0E-D430-1F4D-B3A7-9049796171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Start the Exercise…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A437505-31FD-6444-ACFC-F07F8641D3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As always, you may use Google and </a:t>
            </a:r>
            <a:r>
              <a:rPr lang="en-US" dirty="0">
                <a:solidFill>
                  <a:schemeClr val="bg1"/>
                </a:solidFill>
                <a:latin typeface="Courier" pitchFamily="2" charset="0"/>
              </a:rPr>
              <a:t>man</a:t>
            </a:r>
            <a:r>
              <a:rPr lang="en-US" dirty="0">
                <a:solidFill>
                  <a:schemeClr val="bg1"/>
                </a:solidFill>
              </a:rPr>
              <a:t> to help you answer any of the questions!</a:t>
            </a:r>
          </a:p>
        </p:txBody>
      </p:sp>
    </p:spTree>
    <p:extLst>
      <p:ext uri="{BB962C8B-B14F-4D97-AF65-F5344CB8AC3E}">
        <p14:creationId xmlns:p14="http://schemas.microsoft.com/office/powerpoint/2010/main" val="295870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CIS212 Lab Week #4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6976872" cy="1752600"/>
          </a:xfrm>
        </p:spPr>
        <p:txBody>
          <a:bodyPr>
            <a:normAutofit/>
          </a:bodyPr>
          <a:lstStyle/>
          <a:p>
            <a:r>
              <a:rPr lang="en-US" sz="3600" dirty="0"/>
              <a:t>Extending the C Basics – </a:t>
            </a:r>
            <a:r>
              <a:rPr lang="en-US" sz="3600" b="1" dirty="0">
                <a:solidFill>
                  <a:srgbClr val="FFFF00"/>
                </a:solidFill>
              </a:rPr>
              <a:t>Arrays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dirty="0">
                <a:solidFill>
                  <a:schemeClr val="bg1"/>
                </a:solidFill>
              </a:rPr>
              <a:t>&amp; </a:t>
            </a:r>
            <a:r>
              <a:rPr lang="en-US" sz="3600" dirty="0"/>
              <a:t>Strings</a:t>
            </a:r>
          </a:p>
        </p:txBody>
      </p:sp>
    </p:spTree>
    <p:extLst>
      <p:ext uri="{BB962C8B-B14F-4D97-AF65-F5344CB8AC3E}">
        <p14:creationId xmlns:p14="http://schemas.microsoft.com/office/powerpoint/2010/main" val="3526273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A7280-223F-1D4A-936A-54F8F154E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a Name Change?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CD045-D5B3-2948-A67C-5BCEFD4BC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</a:rPr>
              <a:t>Arrays</a:t>
            </a:r>
            <a:r>
              <a:rPr lang="en-US" dirty="0"/>
              <a:t> are a kind of data structure that can store a fixed-size sequential collection of elements of the same type.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Sound familiar?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Just like </a:t>
            </a:r>
            <a:r>
              <a:rPr lang="en-US" dirty="0">
                <a:solidFill>
                  <a:srgbClr val="FFFF00"/>
                </a:solidFill>
              </a:rPr>
              <a:t>Lists</a:t>
            </a:r>
            <a:r>
              <a:rPr lang="en-US" dirty="0"/>
              <a:t> in Python!</a:t>
            </a:r>
          </a:p>
        </p:txBody>
      </p:sp>
    </p:spTree>
    <p:extLst>
      <p:ext uri="{BB962C8B-B14F-4D97-AF65-F5344CB8AC3E}">
        <p14:creationId xmlns:p14="http://schemas.microsoft.com/office/powerpoint/2010/main" val="196857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057F2-3BE9-DC43-91FC-5A2BABF3B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E93D6-71AC-5148-A4B3-4C6E9928B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31151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Like Lists, arrays start at an index of 0 and have their last entry at an index of size – 1.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1D33BF-80C1-6A41-8192-6EFE0B94D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3406895"/>
            <a:ext cx="75184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237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9D1CF-9E1E-424A-8DC1-72F6D817A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7F3C6-B673-8C43-8E66-66418DB63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Declare, fill later. (Can create problems, if you are not careful. </a:t>
            </a:r>
            <a:r>
              <a:rPr lang="en-US" dirty="0">
                <a:solidFill>
                  <a:srgbClr val="FFFF00"/>
                </a:solidFill>
              </a:rPr>
              <a:t>Why?</a:t>
            </a:r>
            <a:r>
              <a:rPr lang="en-US" dirty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Initialize at creation.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CB4223-D917-0D4D-AC9B-03D3345F0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50" y="2774227"/>
            <a:ext cx="2705100" cy="127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EF152DE-7E88-9E4A-85C8-8B33194DC0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5166805"/>
            <a:ext cx="50292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197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7CC6B-F701-E54F-BADF-0980F73EE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 Operations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C0165-4D9B-F043-BC97-0C825F623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Access an element</a:t>
            </a:r>
          </a:p>
          <a:p>
            <a:pPr marL="1200150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1200150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1200150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1200150" lvl="1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What is the value of </a:t>
            </a:r>
            <a:r>
              <a:rPr lang="en-US" dirty="0" err="1">
                <a:solidFill>
                  <a:srgbClr val="FFFF00"/>
                </a:solidFill>
              </a:rPr>
              <a:t>elem</a:t>
            </a:r>
            <a:r>
              <a:rPr lang="en-US" dirty="0">
                <a:solidFill>
                  <a:srgbClr val="FFFF00"/>
                </a:solidFill>
              </a:rPr>
              <a:t>?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Reassign an element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633882-C586-2244-AF57-641FEB7942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800" y="2159001"/>
            <a:ext cx="4978400" cy="1587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BA7AF0-7243-AE48-B09E-F79168D8E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4700" y="4916587"/>
            <a:ext cx="50546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4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D751D-B7ED-7346-8BDB-BCB2C060F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2D Arrays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B5548-5010-4942-9356-53511A219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do you create a 2D array?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/>
              <a:t>Which number refers to the row? Column?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33F3E0-2593-A545-A89A-2E493EC3A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850" y="2369834"/>
            <a:ext cx="6718300" cy="1308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62D73E-6A56-5F4F-A02C-A5A8634D0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4622801"/>
            <a:ext cx="33528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152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CIS212 Lab Week #4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86200"/>
            <a:ext cx="6976872" cy="1752600"/>
          </a:xfrm>
        </p:spPr>
        <p:txBody>
          <a:bodyPr>
            <a:normAutofit/>
          </a:bodyPr>
          <a:lstStyle/>
          <a:p>
            <a:r>
              <a:rPr lang="en-US" sz="3600" dirty="0"/>
              <a:t>Extending the C Basics – Arrays &amp; </a:t>
            </a:r>
            <a:r>
              <a:rPr lang="en-US" sz="3600" b="1" dirty="0">
                <a:solidFill>
                  <a:srgbClr val="FFFF00"/>
                </a:solidFill>
              </a:rPr>
              <a:t>Strings</a:t>
            </a:r>
          </a:p>
        </p:txBody>
      </p:sp>
    </p:spTree>
    <p:extLst>
      <p:ext uri="{BB962C8B-B14F-4D97-AF65-F5344CB8AC3E}">
        <p14:creationId xmlns:p14="http://schemas.microsoft.com/office/powerpoint/2010/main" val="475137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011FB-3F65-4446-8FDF-F8C74F7AA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Arrays to... Arrays!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F9535-0097-0C4B-ABE7-C85AC6C7C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Strings are just arrays made of </a:t>
            </a:r>
            <a:r>
              <a:rPr lang="en-US" dirty="0">
                <a:latin typeface="Courier" pitchFamily="2" charset="0"/>
              </a:rPr>
              <a:t>char</a:t>
            </a:r>
            <a:r>
              <a:rPr lang="en-US" dirty="0"/>
              <a:t>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FD2044-05EC-A546-9EBF-3838891A8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2528667"/>
            <a:ext cx="71120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463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o-green-Kievit">
  <a:themeElements>
    <a:clrScheme name="UO Brand">
      <a:dk1>
        <a:srgbClr val="007935"/>
      </a:dk1>
      <a:lt1>
        <a:sysClr val="window" lastClr="FFFFFF"/>
      </a:lt1>
      <a:dk2>
        <a:srgbClr val="54565B"/>
      </a:dk2>
      <a:lt2>
        <a:srgbClr val="FEE123"/>
      </a:lt2>
      <a:accent1>
        <a:srgbClr val="124734"/>
      </a:accent1>
      <a:accent2>
        <a:srgbClr val="A8A8AA"/>
      </a:accent2>
      <a:accent3>
        <a:srgbClr val="E1D200"/>
      </a:accent3>
      <a:accent4>
        <a:srgbClr val="62A70F"/>
      </a:accent4>
      <a:accent5>
        <a:srgbClr val="000000"/>
      </a:accent5>
      <a:accent6>
        <a:srgbClr val="683025"/>
      </a:accent6>
      <a:hlink>
        <a:srgbClr val="00AEEF"/>
      </a:hlink>
      <a:folHlink>
        <a:srgbClr val="EC008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Geo-green-Kievit</Template>
  <TotalTime>2867</TotalTime>
  <Words>439</Words>
  <Application>Microsoft Macintosh PowerPoint</Application>
  <PresentationFormat>On-screen Show (4:3)</PresentationFormat>
  <Paragraphs>81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Courier</vt:lpstr>
      <vt:lpstr>Helvetica</vt:lpstr>
      <vt:lpstr>Geo-green-Kievit</vt:lpstr>
      <vt:lpstr>CIS212 Lab Week #4</vt:lpstr>
      <vt:lpstr>CIS212 Lab Week #4</vt:lpstr>
      <vt:lpstr>Just a Name Change?</vt:lpstr>
      <vt:lpstr>Properties of Arrays</vt:lpstr>
      <vt:lpstr>Creating Arrays</vt:lpstr>
      <vt:lpstr>Array Operations</vt:lpstr>
      <vt:lpstr>2D Arrays</vt:lpstr>
      <vt:lpstr>CIS212 Lab Week #4</vt:lpstr>
      <vt:lpstr>From Arrays to... Arrays!</vt:lpstr>
      <vt:lpstr>Bit by Bit… Too Much!</vt:lpstr>
      <vt:lpstr>String Operations</vt:lpstr>
      <vt:lpstr>Copy and Paste</vt:lpstr>
      <vt:lpstr>Smoosh Everything Together</vt:lpstr>
      <vt:lpstr>Time to Sort!</vt:lpstr>
      <vt:lpstr>The Values of Letters</vt:lpstr>
      <vt:lpstr>Yep, Just like an Array</vt:lpstr>
      <vt:lpstr>Start the Exercise…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CIS212 Lab Week #1</dc:title>
  <dc:creator>Zayd Hammoudeh</dc:creator>
  <cp:lastModifiedBy>Parsa Bagheri</cp:lastModifiedBy>
  <cp:revision>201</cp:revision>
  <cp:lastPrinted>2018-10-10T05:38:10Z</cp:lastPrinted>
  <dcterms:created xsi:type="dcterms:W3CDTF">2018-09-21T03:08:22Z</dcterms:created>
  <dcterms:modified xsi:type="dcterms:W3CDTF">2019-10-23T19:12:06Z</dcterms:modified>
</cp:coreProperties>
</file>